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A234B1B-C07A-4041-8801-FA7040EE415C}" type="datetimeFigureOut">
              <a:rPr lang="ru-RU" smtClean="0"/>
              <a:pPr/>
              <a:t>20.01.2019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6BBECF8-7B67-4189-AD94-B4179BC1F7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8958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>Административный проект</a:t>
            </a:r>
            <a:br>
              <a:rPr lang="ru-RU" sz="2000" dirty="0" smtClean="0"/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Элементы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КОС, дающие представление обо всех видах используемых заданий и критериях их оценивания (по 2-м темам) и элементы методических рекомендаций по организации внеаудиторной самостоятельной работы студентов, дающие представление обо всех видах используемых заданий и критериях оценивания (по 2-м темам)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2924944"/>
            <a:ext cx="6992282" cy="312988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«</a:t>
            </a:r>
            <a:r>
              <a:rPr lang="ru-RU" b="1" i="1" dirty="0" smtClean="0"/>
              <a:t>Формирование </a:t>
            </a:r>
            <a:r>
              <a:rPr lang="ru-RU" b="1" i="1" dirty="0" smtClean="0"/>
              <a:t>ключевых компетенций обучаемых  как условие повышения качества подготовки по дисциплинам профессионального цикла</a:t>
            </a:r>
            <a:r>
              <a:rPr lang="ru-RU" b="1" dirty="0" smtClean="0"/>
              <a:t>»</a:t>
            </a:r>
          </a:p>
          <a:p>
            <a:endParaRPr lang="ru-RU" b="1" dirty="0" smtClean="0"/>
          </a:p>
          <a:p>
            <a:r>
              <a:rPr lang="ru-RU" b="1" dirty="0" smtClean="0"/>
              <a:t>Выполнил преподаватель </a:t>
            </a:r>
            <a:r>
              <a:rPr lang="ru-RU" b="1" smtClean="0"/>
              <a:t>профессиональных </a:t>
            </a:r>
            <a:r>
              <a:rPr lang="ru-RU" b="1" smtClean="0"/>
              <a:t>дисциплин </a:t>
            </a:r>
            <a:r>
              <a:rPr lang="ru-RU" b="1" dirty="0" smtClean="0"/>
              <a:t>«Рисунок», «Живопись» : </a:t>
            </a:r>
            <a:endParaRPr lang="ru-RU" dirty="0" smtClean="0"/>
          </a:p>
          <a:p>
            <a:r>
              <a:rPr lang="ru-RU" b="1" dirty="0" smtClean="0"/>
              <a:t>Семченко Ольга Александровна</a:t>
            </a:r>
            <a:endParaRPr lang="ru-RU" dirty="0" smtClean="0"/>
          </a:p>
          <a:p>
            <a:r>
              <a:rPr lang="ru-RU" i="1" dirty="0" smtClean="0"/>
              <a:t>                                                                                                      </a:t>
            </a:r>
            <a:endParaRPr lang="ru-RU" dirty="0" smtClean="0"/>
          </a:p>
          <a:p>
            <a:r>
              <a:rPr lang="ru-RU" b="1" dirty="0" smtClean="0"/>
              <a:t>ГБПОУ РО</a:t>
            </a:r>
            <a:endParaRPr lang="ru-RU" dirty="0" smtClean="0"/>
          </a:p>
          <a:p>
            <a:r>
              <a:rPr lang="ru-RU" b="1" dirty="0" smtClean="0"/>
              <a:t>«РХУ ИМЕНИ М.Б. ГРЕКОВА»</a:t>
            </a:r>
            <a:endParaRPr lang="ru-RU" dirty="0" smtClean="0"/>
          </a:p>
          <a:p>
            <a:r>
              <a:rPr lang="ru-RU" b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dirty="0" smtClean="0"/>
              <a:t>Общие положения контрольно-оценочных средств по учебной дисциплине «Рисунок»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Контрольно-оценочные средства (КОС) предназначены для контроля и оценки образовательных достижений обучающихся, освоивших программу учебной дисциплины «</a:t>
            </a:r>
            <a:r>
              <a:rPr lang="ru-RU" b="1" dirty="0" smtClean="0"/>
              <a:t>Рисунок».</a:t>
            </a:r>
            <a:endParaRPr lang="ru-RU" dirty="0" smtClean="0"/>
          </a:p>
          <a:p>
            <a:r>
              <a:rPr lang="ru-RU" dirty="0" smtClean="0"/>
              <a:t>КОС разработаны в соответствии с основной профессиональной образовательной программой по специальности СПО 54.02.01 Дизайн (по отраслям) в культуре и искусстве углубленной подготовки в соответствии с программой учебной дисциплины </a:t>
            </a:r>
            <a:r>
              <a:rPr lang="ru-RU" b="1" dirty="0" smtClean="0"/>
              <a:t>«Рисунок».</a:t>
            </a:r>
            <a:endParaRPr lang="ru-RU" dirty="0" smtClean="0"/>
          </a:p>
          <a:p>
            <a:r>
              <a:rPr lang="ru-RU" dirty="0" smtClean="0"/>
              <a:t>КОС включают контрольно-измерительные материалы (КИМ) для проведения текущего контроля и промежуточной аттестации в </a:t>
            </a:r>
            <a:r>
              <a:rPr lang="ru-RU" dirty="0" err="1" smtClean="0"/>
              <a:t>формеэкзамена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результате освоения учебной дисциплины обучающийся должен обладать предусмотренными  ФГОС СПО по соответствующей специальности следующими умениями, знаниями, которые формируют профессиональные и общими компетенции.</a:t>
            </a:r>
          </a:p>
          <a:p>
            <a:r>
              <a:rPr lang="ru-RU" dirty="0" smtClean="0"/>
              <a:t>Промежуточной аттестацией по учебной дисциплине </a:t>
            </a:r>
            <a:r>
              <a:rPr lang="ru-RU" b="1" dirty="0" smtClean="0"/>
              <a:t>«Рисунок» </a:t>
            </a:r>
            <a:r>
              <a:rPr lang="ru-RU" dirty="0" smtClean="0"/>
              <a:t>является экзамен в форме просмотра учебно-творческих работ.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200" b="1" dirty="0" smtClean="0"/>
              <a:t>Примеры элементов КОС, дающих представление обо всех видах используемых заданий и критериях их оценивания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500" b="1" dirty="0" smtClean="0"/>
              <a:t>Тема №1. Натюрморт из 3-4 гипсовых геометрических тел (сквозная прорисовка)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 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Входной контроль: </a:t>
            </a:r>
            <a:r>
              <a:rPr lang="ru-RU" sz="1500" dirty="0" smtClean="0"/>
              <a:t>Практическая работа</a:t>
            </a:r>
          </a:p>
          <a:p>
            <a:pPr>
              <a:buNone/>
            </a:pPr>
            <a:r>
              <a:rPr lang="ru-RU" sz="1500" b="1" dirty="0" smtClean="0"/>
              <a:t>Проверяемые  ОК, ПК, У, З: У1, У2, З1, З2, З3, ОК3, ОК7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Рубежный контроль: Практическое задание «Построение натюрморта из 3-4 гипсовых геометрических тел с  обозначением светотени»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Проверяемые  ОК, ПК, У, З: У1, У3, З3, ОК3, ОК7, ПК1, ПК2, ПК3, ПК4, ПК7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Промежуточная аттестация. Форма контроля: </a:t>
            </a:r>
            <a:r>
              <a:rPr lang="ru-RU" sz="1500" dirty="0" smtClean="0"/>
              <a:t>Экзаменационный просмотр учебно-творческих работ</a:t>
            </a:r>
          </a:p>
          <a:p>
            <a:pPr>
              <a:buNone/>
            </a:pPr>
            <a:r>
              <a:rPr lang="ru-RU" sz="1500" b="1" dirty="0" smtClean="0"/>
              <a:t>Проверяемые  ОК, У, З: </a:t>
            </a:r>
            <a:r>
              <a:rPr lang="ru-RU" sz="1500" i="1" dirty="0" smtClean="0"/>
              <a:t>У1, У2, У3, У4, З 1, З2, З3, З4, </a:t>
            </a:r>
            <a:r>
              <a:rPr lang="ru-RU" sz="1500" dirty="0" smtClean="0"/>
              <a:t>ОК 1, ОК2, ОК 3, ОК4, ОК 5, ОК 6, ОК 8, ОК 9</a:t>
            </a:r>
          </a:p>
          <a:p>
            <a:pPr>
              <a:buNone/>
            </a:pPr>
            <a:r>
              <a:rPr lang="ru-RU" sz="1500" dirty="0" smtClean="0"/>
              <a:t> </a:t>
            </a:r>
          </a:p>
          <a:p>
            <a:pPr>
              <a:buFont typeface="Wingdings" pitchFamily="2" charset="2"/>
              <a:buChar char="§"/>
            </a:pPr>
            <a:r>
              <a:rPr lang="ru-RU" sz="1500" b="1" dirty="0" smtClean="0"/>
              <a:t> Тема №2. Натюрморт с гипсовым шаром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 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Рубежный контроль: Практическое задание «Построение светотеневого натюрморта с гипсовым шаром и спичечной коробкой»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Проверяемые  ОК, ПК, У, З: У1, У3, У3, У4, З1, З2, З3, ОК3, ОК7, ПК1, ПК2, ПК3, ПК4, ПК7</a:t>
            </a:r>
            <a:endParaRPr lang="ru-RU" sz="1500" dirty="0" smtClean="0"/>
          </a:p>
          <a:p>
            <a:pPr>
              <a:buNone/>
            </a:pPr>
            <a:r>
              <a:rPr lang="ru-RU" sz="1500" b="1" dirty="0" smtClean="0"/>
              <a:t>Промежуточная аттестация. Форма контроля: </a:t>
            </a:r>
            <a:r>
              <a:rPr lang="ru-RU" sz="1500" dirty="0" smtClean="0"/>
              <a:t>Экзаменационный просмотр учебно-творческих работ</a:t>
            </a:r>
          </a:p>
          <a:p>
            <a:pPr>
              <a:buNone/>
            </a:pPr>
            <a:r>
              <a:rPr lang="ru-RU" sz="1500" b="1" dirty="0" smtClean="0"/>
              <a:t>Проверяемые  ОК, У, З: </a:t>
            </a:r>
            <a:r>
              <a:rPr lang="ru-RU" sz="1500" i="1" dirty="0" smtClean="0"/>
              <a:t>У1, У2, У3, У4, З 1, З2, З3, З4, </a:t>
            </a:r>
            <a:r>
              <a:rPr lang="ru-RU" sz="1500" dirty="0" smtClean="0"/>
              <a:t>ОК 1, ОК2, ОК 3, ОК4, ОК 5, ОК 6, ОК 8, ОК 9</a:t>
            </a:r>
            <a:endParaRPr lang="ru-RU" sz="15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Контрольно-оценочные материалы для проведения промежуточного контроля по учебной дисциплине «Рисунок»в форме экзамена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u="sng" dirty="0" smtClean="0"/>
              <a:t>Формы и методы контроля и оценки: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-экзаменационный просмотр учебно-творческих работ на семестровых выставках. Показ всех практических заданий - рисунков, выполненных в течение семестра в соответствии с учебной программой;</a:t>
            </a:r>
          </a:p>
          <a:p>
            <a:pPr>
              <a:buNone/>
            </a:pPr>
            <a:r>
              <a:rPr lang="ru-RU" dirty="0" smtClean="0"/>
              <a:t>-экспертная оценка просмотровой комиссии результатов освоения учебной дисциплины  в   семестре.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Условием положительной аттестации  на экзаменационном просмотре является положительная оценка освоения знаний и умений по всем контролируемым показателям, с учетом результатов текущего контроля.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Поскольку в изучаемых дисциплинах умения более значимы, проверка теоретических знаний осуществляется в текущем контроле, на экзамен не выносится, но освоение теоретического материала является условием допуска к экзаменам.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Элементы методических рекомендаций по самостоятельной работе рабочей программы учебной дисциплины «Рисунок»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3800" dirty="0" smtClean="0"/>
              <a:t>Самостоятельная работа обучающихся – это планируемая учебная, учебно-исследовательская, научно-исследовательская работа, выполняемая по заданию и при методическом руководстве преподавателя, но без его непосредственного участия.</a:t>
            </a:r>
          </a:p>
          <a:p>
            <a:endParaRPr lang="ru-RU" sz="3800" dirty="0" smtClean="0"/>
          </a:p>
          <a:p>
            <a:r>
              <a:rPr lang="ru-RU" sz="3800" dirty="0" smtClean="0"/>
              <a:t>В методической рекомендации к самостоятельной работе рассмотрены 2 темы, входящие в учебную рабочую программу по рисунку. </a:t>
            </a:r>
          </a:p>
          <a:p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Основными </a:t>
            </a:r>
            <a:r>
              <a:rPr lang="ru-RU" sz="3800" b="1" dirty="0" smtClean="0"/>
              <a:t>целями </a:t>
            </a:r>
            <a:r>
              <a:rPr lang="ru-RU" sz="3800" dirty="0" smtClean="0"/>
              <a:t>самостоятельной работы обучающихся является:</a:t>
            </a:r>
          </a:p>
          <a:p>
            <a:pPr>
              <a:buNone/>
            </a:pPr>
            <a:endParaRPr lang="ru-RU" sz="3800" dirty="0" smtClean="0"/>
          </a:p>
          <a:p>
            <a:pPr lvl="0">
              <a:buNone/>
            </a:pPr>
            <a:r>
              <a:rPr lang="ru-RU" sz="3800" dirty="0" smtClean="0"/>
              <a:t>- самостоятельное решение поставленных изобразительных задач;</a:t>
            </a:r>
          </a:p>
          <a:p>
            <a:pPr lvl="0">
              <a:buNone/>
            </a:pPr>
            <a:r>
              <a:rPr lang="ru-RU" sz="3800" dirty="0" smtClean="0"/>
              <a:t>- более полное освоение программного материала;</a:t>
            </a:r>
          </a:p>
          <a:p>
            <a:pPr lvl="0">
              <a:buNone/>
            </a:pPr>
            <a:r>
              <a:rPr lang="ru-RU" sz="3800" dirty="0" smtClean="0"/>
              <a:t>- грамотная постановка задачи и ее решение;</a:t>
            </a:r>
          </a:p>
          <a:p>
            <a:pPr lvl="0">
              <a:buNone/>
            </a:pPr>
            <a:r>
              <a:rPr lang="ru-RU" sz="3800" dirty="0" smtClean="0"/>
              <a:t>- отработка поэтапного выполнения работы;</a:t>
            </a:r>
          </a:p>
          <a:p>
            <a:pPr lvl="0">
              <a:buNone/>
            </a:pPr>
            <a:r>
              <a:rPr lang="ru-RU" sz="3800" dirty="0" smtClean="0"/>
              <a:t>- систематизация и закрепление полученных знаний, умений и навыков.</a:t>
            </a:r>
          </a:p>
          <a:p>
            <a:pPr lvl="0">
              <a:buNone/>
            </a:pPr>
            <a:r>
              <a:rPr lang="ru-RU" sz="3800" dirty="0" smtClean="0"/>
              <a:t>- анализ закономерностей построения объемных форм на плоскости; </a:t>
            </a:r>
          </a:p>
          <a:p>
            <a:pPr lvl="0">
              <a:buNone/>
            </a:pPr>
            <a:r>
              <a:rPr lang="ru-RU" sz="3800" dirty="0" smtClean="0"/>
              <a:t>- изучение и анализ технологии материалов, графические возможности и технику мастеров рисунка;</a:t>
            </a:r>
          </a:p>
          <a:p>
            <a:pPr lvl="0">
              <a:buNone/>
            </a:pPr>
            <a:r>
              <a:rPr lang="ru-RU" sz="3800" dirty="0" smtClean="0"/>
              <a:t>- развитие творческих способностей на основе изученного материала;</a:t>
            </a:r>
          </a:p>
          <a:p>
            <a:pPr lvl="0">
              <a:buNone/>
            </a:pPr>
            <a:r>
              <a:rPr lang="ru-RU" sz="3800" dirty="0" smtClean="0"/>
              <a:t>- освоение методов трактовки объемной формы;</a:t>
            </a:r>
          </a:p>
          <a:p>
            <a:pPr lvl="0">
              <a:buNone/>
            </a:pPr>
            <a:r>
              <a:rPr lang="ru-RU" sz="3800" dirty="0" smtClean="0"/>
              <a:t>- развитие наблюдательности;</a:t>
            </a:r>
          </a:p>
          <a:p>
            <a:pPr>
              <a:buNone/>
            </a:pPr>
            <a:r>
              <a:rPr lang="ru-RU" sz="3800" dirty="0" smtClean="0"/>
              <a:t>- проверка уровня полученных знаний.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/>
              <a:t>Внеаудиторная самостоятельная работа студентов на примере двух тем, включенных в тематический план учебной дисциплины «Рисунок» для студентов  специальности 54.02.01 Дизайн (по отраслям) в культуре и искусстве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b="1" cap="all" dirty="0" smtClean="0"/>
              <a:t>методические рекомендации по выполнению самостоятельной работы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</a:t>
            </a:r>
          </a:p>
          <a:p>
            <a:pPr>
              <a:buNone/>
            </a:pPr>
            <a:r>
              <a:rPr lang="ru-RU" sz="3500" b="1" dirty="0" smtClean="0"/>
              <a:t>Этапы и методика ведения задания</a:t>
            </a:r>
          </a:p>
          <a:p>
            <a:pPr>
              <a:buNone/>
            </a:pPr>
            <a:endParaRPr lang="ru-RU" sz="3500" dirty="0" smtClean="0"/>
          </a:p>
          <a:p>
            <a:pPr>
              <a:buFont typeface="Wingdings" pitchFamily="2" charset="2"/>
              <a:buChar char="v"/>
            </a:pPr>
            <a:r>
              <a:rPr lang="ru-RU" sz="3500" b="1" dirty="0" smtClean="0"/>
              <a:t> Самостоятельная работа №1</a:t>
            </a: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Тема 1. Введение.  Задачи и содержание учебной дисциплины «Рисунок»:</a:t>
            </a:r>
            <a:r>
              <a:rPr lang="ru-RU" sz="3500" dirty="0" smtClean="0"/>
              <a:t> </a:t>
            </a:r>
            <a:r>
              <a:rPr lang="ru-RU" sz="3500" b="1" dirty="0" smtClean="0"/>
              <a:t>Выполнить подбор репродукций иллюстрирующих приемы, различные техники и материалы, используемые в графических рисунках академической школы.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Методические рекомендации по выполнению задания:</a:t>
            </a: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Выполнить</a:t>
            </a:r>
            <a:r>
              <a:rPr lang="ru-RU" sz="3500" dirty="0" smtClean="0"/>
              <a:t> работу с учебно-методической литературой из собрания библиотеки: подбор примеров репродукционного иллюстративного материала: приемы,  различные техники и материалы, используемые в графических рисунках академической школы.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Самостоятельный просмотр и анализ репродукций работ произведений графического искусства великих художников мирового значения (Альбрехт Дюрер, Рембрандт </a:t>
            </a:r>
            <a:r>
              <a:rPr lang="ru-RU" sz="3500" dirty="0" err="1" smtClean="0"/>
              <a:t>Харменс</a:t>
            </a:r>
            <a:r>
              <a:rPr lang="ru-RU" sz="3500" dirty="0" smtClean="0"/>
              <a:t> </a:t>
            </a:r>
            <a:r>
              <a:rPr lang="ru-RU" sz="3500" dirty="0" err="1" smtClean="0"/>
              <a:t>ван</a:t>
            </a:r>
            <a:r>
              <a:rPr lang="ru-RU" sz="3500" dirty="0" smtClean="0"/>
              <a:t> Рейн, Уильям Блейк, </a:t>
            </a:r>
            <a:r>
              <a:rPr lang="ru-RU" sz="3500" dirty="0" err="1" smtClean="0"/>
              <a:t>Эгон</a:t>
            </a:r>
            <a:r>
              <a:rPr lang="ru-RU" sz="3500" dirty="0" smtClean="0"/>
              <a:t> Шиле, Анри </a:t>
            </a:r>
            <a:r>
              <a:rPr lang="ru-RU" sz="3500" dirty="0" err="1" smtClean="0"/>
              <a:t>Матис</a:t>
            </a:r>
            <a:r>
              <a:rPr lang="ru-RU" sz="3500" dirty="0" smtClean="0"/>
              <a:t>, В. Серов, И. </a:t>
            </a:r>
            <a:r>
              <a:rPr lang="ru-RU" sz="3500" dirty="0" err="1" smtClean="0"/>
              <a:t>Билибин</a:t>
            </a:r>
            <a:r>
              <a:rPr lang="ru-RU" sz="3500" dirty="0" smtClean="0"/>
              <a:t>, Остроумова-Лебедева и др.), а так же лучших работ студентов из методического фонда, с целью изучения поэтапного выполнения  академических рисунков и приемов,  различных техник и материалов, используемых в графических работах.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Цель:</a:t>
            </a:r>
            <a:r>
              <a:rPr lang="ru-RU" sz="3500" dirty="0" smtClean="0"/>
              <a:t> анализ технических и художественных приемов изображения. Понимание роли и значения изображения с натуры. Понимание важности и значения академического рисунка в процессе профессионального художественного образования.</a:t>
            </a:r>
          </a:p>
          <a:p>
            <a:pPr>
              <a:buNone/>
            </a:pP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Количество и формат, форма отчета: обсуждение в группе</a:t>
            </a: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Количество часов: 2 академических часа</a:t>
            </a:r>
            <a:endParaRPr lang="ru-RU" sz="3500" dirty="0" smtClean="0"/>
          </a:p>
          <a:p>
            <a:pPr>
              <a:buNone/>
            </a:pPr>
            <a:r>
              <a:rPr lang="ru-RU" sz="3500" b="1" dirty="0" smtClean="0"/>
              <a:t>Форма контроля: практика, анализ технических и художественных приемов изображения в группе, совместно с преподавателем дисциплины «Рисунок» </a:t>
            </a:r>
            <a:endParaRPr lang="ru-RU" sz="35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Внеаудиторная самостоятельная работа студентов на примере двух тем, включенных в тематический план учебной дисциплины «Рисунок» для студентов  специальности 54.02.01 Дизайн (по отраслям) в культуре и искусстве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/>
              <a:t>Самостоятельная работа №2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Тема 2. Рисунок натюрморта с гипсовым шаром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Выполнение анализа распределения света и тени. Создание зарисовок с распределением полутонов по натюрморту и шару с разделением на условные градации (свет, полутень, тень, рефлекс). Изучение понятия светотени как формообразующего фактора.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Выполнить </a:t>
            </a:r>
            <a:r>
              <a:rPr lang="ru-RU" dirty="0" smtClean="0"/>
              <a:t>зарисовку с упрощённым, распределением света и тени.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Цель: </a:t>
            </a:r>
            <a:r>
              <a:rPr lang="ru-RU" dirty="0" smtClean="0"/>
              <a:t>Понять влияние света и тени на формообразование предметов с учётом </a:t>
            </a:r>
            <a:r>
              <a:rPr lang="ru-RU" dirty="0" err="1" smtClean="0"/>
              <a:t>ракурсного</a:t>
            </a:r>
            <a:r>
              <a:rPr lang="ru-RU" dirty="0" smtClean="0"/>
              <a:t> рассмотрения. Определение количественного соотношения света и тени.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Количество и формат, форма отчета: </a:t>
            </a:r>
            <a:r>
              <a:rPr lang="ru-RU" dirty="0" smtClean="0"/>
              <a:t>Необходимо быстро выполнить одну зарисовку на формате А3, как подготовку к заданию и представить её на просмотре как сопровождение основного рисунка.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Количество часов: </a:t>
            </a:r>
            <a:r>
              <a:rPr lang="ru-RU" dirty="0" smtClean="0"/>
              <a:t>0.5 академического часа</a:t>
            </a:r>
          </a:p>
          <a:p>
            <a:pPr>
              <a:buNone/>
            </a:pPr>
            <a:r>
              <a:rPr lang="ru-RU" b="1" dirty="0" smtClean="0"/>
              <a:t>Форма контроля: </a:t>
            </a:r>
            <a:r>
              <a:rPr lang="ru-RU" dirty="0" smtClean="0"/>
              <a:t>Рубежный</a:t>
            </a:r>
          </a:p>
          <a:p>
            <a:pPr>
              <a:buNone/>
            </a:pPr>
            <a:r>
              <a:rPr lang="ru-RU" b="1" dirty="0" smtClean="0"/>
              <a:t>Этапы выполнения: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1) </a:t>
            </a:r>
            <a:r>
              <a:rPr lang="ru-RU" dirty="0" smtClean="0"/>
              <a:t>Компоновка в формате;</a:t>
            </a:r>
          </a:p>
          <a:p>
            <a:pPr>
              <a:buNone/>
            </a:pPr>
            <a:r>
              <a:rPr lang="ru-RU" b="1" dirty="0" smtClean="0"/>
              <a:t>2) </a:t>
            </a:r>
            <a:r>
              <a:rPr lang="ru-RU" dirty="0" smtClean="0"/>
              <a:t>Выполнение эскиза натюрморта с учётом построения;</a:t>
            </a:r>
          </a:p>
          <a:p>
            <a:pPr>
              <a:buNone/>
            </a:pPr>
            <a:r>
              <a:rPr lang="ru-RU" b="1" dirty="0" smtClean="0"/>
              <a:t>3) </a:t>
            </a:r>
            <a:r>
              <a:rPr lang="ru-RU" dirty="0" smtClean="0"/>
              <a:t>Схематичное тональное решение.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Контрольно-оценочные средства самостоятельной работы учебной дисциплины «Рисунок»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Самостоятельная работа по каждой теме представляет собой выполнение учебно-творческого задания – графического рисунка на бумаге, заданного или выбранного формата. Основным методом контроля самостоятельной работы является метод наблюдения и анализа самостоятельной работы студента.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413</Words>
  <Application>Microsoft Office PowerPoint</Application>
  <PresentationFormat>Экран (4:3)</PresentationFormat>
  <Paragraphs>97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    Административный проект Элементы КОС, дающие представление обо всех видах используемых заданий и критериях их оценивания (по 2-м темам) и элементы методических рекомендаций по организации внеаудиторной самостоятельной работы студентов, дающие представление обо всех видах используемых заданий и критериях оценивания (по 2-м темам)</vt:lpstr>
      <vt:lpstr>Общие положения контрольно-оценочных средств по учебной дисциплине «Рисунок»</vt:lpstr>
      <vt:lpstr>Примеры элементов КОС, дающих представление обо всех видах используемых заданий и критериях их оценивания.</vt:lpstr>
      <vt:lpstr>Контрольно-оценочные материалы для проведения промежуточного контроля по учебной дисциплине «Рисунок»в форме экзамена</vt:lpstr>
      <vt:lpstr>Элементы методических рекомендаций по самостоятельной работе рабочей программы учебной дисциплины «Рисунок»</vt:lpstr>
      <vt:lpstr>Внеаудиторная самостоятельная работа студентов на примере двух тем, включенных в тематический план учебной дисциплины «Рисунок» для студентов  специальности 54.02.01 Дизайн (по отраслям) в культуре и искусстве</vt:lpstr>
      <vt:lpstr>Внеаудиторная самостоятельная работа студентов на примере двух тем, включенных в тематический план учебной дисциплины «Рисунок» для студентов  специальности 54.02.01 Дизайн (по отраслям) в культуре и искусстве</vt:lpstr>
      <vt:lpstr>Контрольно-оценочные средства самостоятельной работы учебной дисциплины «Рисунок»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КОС, дающие представление обо всех видах используемых заданий и критериях их оценивания (по 2-м темам) и элементы методических рекомендаций по организации внеаудиторной самостоятельной работы студентов, дающие представление обо всех видах используемых заданий и критериях оценивания (по 2-м темам)</dc:title>
  <dc:creator>Тимоха</dc:creator>
  <cp:lastModifiedBy>Тимоха</cp:lastModifiedBy>
  <cp:revision>4</cp:revision>
  <dcterms:created xsi:type="dcterms:W3CDTF">2018-10-06T17:32:36Z</dcterms:created>
  <dcterms:modified xsi:type="dcterms:W3CDTF">2019-01-20T17:43:07Z</dcterms:modified>
</cp:coreProperties>
</file>